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2.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4"/>
  </p:sldMasterIdLst>
  <p:notesMasterIdLst>
    <p:notesMasterId r:id="rId19"/>
  </p:notesMasterIdLst>
  <p:handoutMasterIdLst>
    <p:handoutMasterId r:id="rId20"/>
  </p:handoutMasterIdLst>
  <p:sldIdLst>
    <p:sldId id="280" r:id="rId5"/>
    <p:sldId id="263" r:id="rId6"/>
    <p:sldId id="278" r:id="rId7"/>
    <p:sldId id="264" r:id="rId8"/>
    <p:sldId id="381" r:id="rId9"/>
    <p:sldId id="265" r:id="rId10"/>
    <p:sldId id="267" r:id="rId11"/>
    <p:sldId id="269" r:id="rId12"/>
    <p:sldId id="271" r:id="rId13"/>
    <p:sldId id="272" r:id="rId14"/>
    <p:sldId id="274" r:id="rId15"/>
    <p:sldId id="276" r:id="rId16"/>
    <p:sldId id="279" r:id="rId17"/>
    <p:sldId id="283"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3B0D505-C993-6532-1588-558A17F9D080}" name="Terbish Tsendsuren" initials="TT" userId="S::tsendsuren@un.org::01ac52e2-acaa-4e6f-bbf6-c264e303a0e6" providerId="AD"/>
  <p188:author id="{C85A571E-215F-B39B-C6E5-738881FD8925}" name="Patricia Keays" initials="PK" userId="S::patricia.keays@un.org::c6196559-bdbb-4a86-a5b7-05eec1c8f113" providerId="AD"/>
  <p188:author id="{BB9269A0-4C78-3728-56BB-2F6D64562D7B}" name="Patricia Keays" initials="PK" userId="af1ba9049954c777" providerId="Windows Live"/>
  <p188:author id="{C18706B5-FE74-2203-84F2-977C16F3F627}" name="Jeremiah Bukari" initials="JB" userId="S::jeremiah.bukari@un.org::02655876-9317-4133-8b33-8ea7cb045502" providerId="AD"/>
  <p188:author id="{47A807C1-D396-40A4-7499-EFFAAF56E34D}" name="Brian Connolly" initials="BC" userId="Brian Connolly" providerId="None"/>
  <p188:author id="{41A94EDC-2763-4F06-DA23-46A9D9514A90}" name="VOVF" initials="VOVF" userId="VOVF"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Brian Connolly" initials="BC" lastIdx="2" clrIdx="0">
    <p:extLst>
      <p:ext uri="{19B8F6BF-5375-455C-9EA6-DF929625EA0E}">
        <p15:presenceInfo xmlns:p15="http://schemas.microsoft.com/office/powerpoint/2012/main" userId="Brian Connoll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56A6"/>
    <a:srgbClr val="0077C0"/>
    <a:srgbClr val="53813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8978" autoAdjust="0"/>
  </p:normalViewPr>
  <p:slideViewPr>
    <p:cSldViewPr snapToGrid="0">
      <p:cViewPr varScale="1">
        <p:scale>
          <a:sx n="68" d="100"/>
          <a:sy n="68" d="100"/>
        </p:scale>
        <p:origin x="1162" y="5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D88C845-7246-407D-1934-022F03AF6E0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978334A9-F3EB-EC20-1CD2-715473F7AAF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F0FBF99-D6BD-4A5B-8804-F0ABF2AAEA87}" type="datetimeFigureOut">
              <a:rPr lang="en-US" smtClean="0"/>
              <a:t>11/1/2025</a:t>
            </a:fld>
            <a:endParaRPr lang="en-US" dirty="0"/>
          </a:p>
        </p:txBody>
      </p:sp>
      <p:sp>
        <p:nvSpPr>
          <p:cNvPr id="4" name="Footer Placeholder 3">
            <a:extLst>
              <a:ext uri="{FF2B5EF4-FFF2-40B4-BE49-F238E27FC236}">
                <a16:creationId xmlns:a16="http://schemas.microsoft.com/office/drawing/2014/main" id="{1BDEE8B0-D768-BCCD-5FC1-3808A235EFD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Tree>
    <p:extLst>
      <p:ext uri="{BB962C8B-B14F-4D97-AF65-F5344CB8AC3E}">
        <p14:creationId xmlns:p14="http://schemas.microsoft.com/office/powerpoint/2010/main" val="22455007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3BFF80-FAEE-440E-826B-5CC2D2B31D0E}" type="datetimeFigureOut">
              <a:rPr lang="en-US" smtClean="0"/>
              <a:t>11/1/2025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97C7-2C0D-4DC0-92D4-71B42A9A9F32}" type="slidenum">
              <a:rPr lang="en-US" smtClean="0"/>
              <a:t>‹#›</a:t>
            </a:fld>
            <a:endParaRPr lang="en-US" dirty="0"/>
          </a:p>
        </p:txBody>
      </p:sp>
    </p:spTree>
    <p:extLst>
      <p:ext uri="{BB962C8B-B14F-4D97-AF65-F5344CB8AC3E}">
        <p14:creationId xmlns:p14="http://schemas.microsoft.com/office/powerpoint/2010/main" val="2723295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CF97C7-2C0D-4DC0-92D4-71B42A9A9F32}" type="slidenum">
              <a:rPr lang="en-US" smtClean="0"/>
              <a:t>0</a:t>
            </a:fld>
            <a:endParaRPr lang="en-US" dirty="0"/>
          </a:p>
        </p:txBody>
      </p:sp>
    </p:spTree>
    <p:extLst>
      <p:ext uri="{BB962C8B-B14F-4D97-AF65-F5344CB8AC3E}">
        <p14:creationId xmlns:p14="http://schemas.microsoft.com/office/powerpoint/2010/main" val="18957698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CF97C7-2C0D-4DC0-92D4-71B42A9A9F32}" type="slidenum">
              <a:rPr lang="en-US" smtClean="0"/>
              <a:t>3</a:t>
            </a:fld>
            <a:endParaRPr lang="en-US" dirty="0"/>
          </a:p>
        </p:txBody>
      </p:sp>
    </p:spTree>
    <p:extLst>
      <p:ext uri="{BB962C8B-B14F-4D97-AF65-F5344CB8AC3E}">
        <p14:creationId xmlns:p14="http://schemas.microsoft.com/office/powerpoint/2010/main" val="1609702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8CF97C7-2C0D-4DC0-92D4-71B42A9A9F32}" type="slidenum">
              <a:rPr lang="en-US" smtClean="0"/>
              <a:t>13</a:t>
            </a:fld>
            <a:endParaRPr lang="en-US" dirty="0"/>
          </a:p>
        </p:txBody>
      </p:sp>
    </p:spTree>
    <p:extLst>
      <p:ext uri="{BB962C8B-B14F-4D97-AF65-F5344CB8AC3E}">
        <p14:creationId xmlns:p14="http://schemas.microsoft.com/office/powerpoint/2010/main" val="2207817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365631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84E87CA-1A64-2644-7E72-40D785CA9F96}"/>
              </a:ext>
            </a:extLst>
          </p:cNvPr>
          <p:cNvSpPr txBox="1">
            <a:spLocks/>
          </p:cNvSpPr>
          <p:nvPr userDrawn="1"/>
        </p:nvSpPr>
        <p:spPr>
          <a:xfrm>
            <a:off x="838200" y="304005"/>
            <a:ext cx="10058400" cy="723901"/>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b="1" kern="1200">
                <a:solidFill>
                  <a:schemeClr val="tx1"/>
                </a:solidFill>
                <a:latin typeface="+mj-lt"/>
                <a:ea typeface="+mj-ea"/>
                <a:cs typeface="+mj-cs"/>
              </a:defRPr>
            </a:lvl1pPr>
          </a:lstStyle>
          <a:p>
            <a:pPr algn="l"/>
            <a:endParaRPr lang="en-US" sz="4000" dirty="0"/>
          </a:p>
        </p:txBody>
      </p:sp>
      <p:pic>
        <p:nvPicPr>
          <p:cNvPr id="2" name="Picture 2" descr="A black background with a black square&#10;&#10;Description automatically generated with medium confidence">
            <a:extLst>
              <a:ext uri="{FF2B5EF4-FFF2-40B4-BE49-F238E27FC236}">
                <a16:creationId xmlns:a16="http://schemas.microsoft.com/office/drawing/2014/main" id="{CC87E8DF-22B4-3AF2-4B5A-E1578A0CF2F4}"/>
              </a:ext>
            </a:extLst>
          </p:cNvPr>
          <p:cNvPicPr>
            <a:picLocks noChangeAspect="1" noChangeArrowheads="1"/>
          </p:cNvPicPr>
          <p:nvPr userDrawn="1"/>
        </p:nvPicPr>
        <p:blipFill>
          <a:blip r:embed="rId3" cstate="screen">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0818451" y="125955"/>
            <a:ext cx="632813" cy="540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514609A-C162-3055-CD28-5E96CBD654F9}"/>
              </a:ext>
            </a:extLst>
          </p:cNvPr>
          <p:cNvSpPr txBox="1"/>
          <p:nvPr userDrawn="1"/>
        </p:nvSpPr>
        <p:spPr>
          <a:xfrm>
            <a:off x="838200" y="257455"/>
            <a:ext cx="9980251" cy="261610"/>
          </a:xfrm>
          <a:prstGeom prst="rect">
            <a:avLst/>
          </a:prstGeom>
          <a:noFill/>
        </p:spPr>
        <p:txBody>
          <a:bodyPr wrap="square" rtlCol="0">
            <a:spAutoFit/>
          </a:bodyPr>
          <a:lstStyle/>
          <a:p>
            <a:pPr algn="r"/>
            <a:r>
              <a:rPr lang="fr-FR" sz="1100" b="1" noProof="0" dirty="0">
                <a:solidFill>
                  <a:schemeClr val="bg1">
                    <a:lumMod val="75000"/>
                  </a:schemeClr>
                </a:solidFill>
                <a:latin typeface="Verdana" panose="020B0604030504040204" pitchFamily="34" charset="0"/>
                <a:ea typeface="Verdana" panose="020B0604030504040204" pitchFamily="34" charset="0"/>
              </a:rPr>
              <a:t>1.3 Principes du maintien de la paix de l’ONU</a:t>
            </a:r>
          </a:p>
        </p:txBody>
      </p:sp>
      <p:sp>
        <p:nvSpPr>
          <p:cNvPr id="4" name="Footer Placeholder 4">
            <a:extLst>
              <a:ext uri="{FF2B5EF4-FFF2-40B4-BE49-F238E27FC236}">
                <a16:creationId xmlns:a16="http://schemas.microsoft.com/office/drawing/2014/main" id="{BA5E6B3F-D9B6-AB03-D363-1B08641E1B4C}"/>
              </a:ext>
            </a:extLst>
          </p:cNvPr>
          <p:cNvSpPr txBox="1">
            <a:spLocks/>
          </p:cNvSpPr>
          <p:nvPr userDrawn="1"/>
        </p:nvSpPr>
        <p:spPr>
          <a:xfrm>
            <a:off x="696000" y="6444045"/>
            <a:ext cx="10800000" cy="288000"/>
          </a:xfrm>
          <a:prstGeom prst="rect">
            <a:avLst/>
          </a:prstGeom>
        </p:spPr>
        <p:txBody>
          <a:bodyPr vert="horz" lIns="91440" tIns="45720" rIns="91440" bIns="45720" rtlCol="0" anchor="ctr"/>
          <a:lstStyle>
            <a:defPPr>
              <a:defRPr lang="en-US"/>
            </a:defPPr>
            <a:lvl1pPr marL="0" algn="l" defTabSz="914400" rtl="0" eaLnBrk="1" latinLnBrk="0" hangingPunct="1">
              <a:defRPr sz="1100" b="1" kern="1200">
                <a:solidFill>
                  <a:schemeClr val="tx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sz="1100" noProof="0" dirty="0">
                <a:solidFill>
                  <a:schemeClr val="bg1">
                    <a:lumMod val="75000"/>
                  </a:schemeClr>
                </a:solidFill>
              </a:rPr>
              <a:t>MFBPD de l’ONU 2025                                                                                                                                                                 Diapositive </a:t>
            </a:r>
            <a:fld id="{60323EB4-2EFA-49D3-81CD-1A9035A87ED7}" type="slidenum">
              <a:rPr lang="fr-FR" sz="1100" noProof="0" smtClean="0">
                <a:solidFill>
                  <a:schemeClr val="bg1">
                    <a:lumMod val="75000"/>
                  </a:schemeClr>
                </a:solidFill>
              </a:rPr>
              <a:pPr algn="l"/>
              <a:t>‹#›</a:t>
            </a:fld>
            <a:endParaRPr lang="fr-FR" sz="1100" noProof="0" dirty="0">
              <a:solidFill>
                <a:schemeClr val="bg1">
                  <a:lumMod val="75000"/>
                </a:schemeClr>
              </a:solidFill>
            </a:endParaRPr>
          </a:p>
        </p:txBody>
      </p:sp>
    </p:spTree>
    <p:extLst>
      <p:ext uri="{BB962C8B-B14F-4D97-AF65-F5344CB8AC3E}">
        <p14:creationId xmlns:p14="http://schemas.microsoft.com/office/powerpoint/2010/main" val="4131813110"/>
      </p:ext>
    </p:extLst>
  </p:cSld>
  <p:clrMap bg1="lt1" tx1="dk1" bg2="lt2" tx2="dk2" accent1="accent1" accent2="accent2" accent3="accent3" accent4="accent4" accent5="accent5" accent6="accent6" hlink="hlink" folHlink="folHlink"/>
  <p:sldLayoutIdLst>
    <p:sldLayoutId id="2147483649" r:id="rId1"/>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0.xml"/><Relationship Id="rId1" Type="http://schemas.openxmlformats.org/officeDocument/2006/relationships/tags" Target="../tags/tag1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tags" Target="../tags/tag2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tags" Target="../tags/tag2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2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tags" Target="../tags/tag6.xml"/><Relationship Id="rId7" Type="http://schemas.microsoft.com/office/2007/relationships/hdphoto" Target="../media/hdphoto1.wdp"/><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2.png"/><Relationship Id="rId5" Type="http://schemas.openxmlformats.org/officeDocument/2006/relationships/notesSlide" Target="../notesSlides/notesSlide2.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3.png"/><Relationship Id="rId4"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682522-8A79-D810-5648-DDDB56C6F966}"/>
              </a:ext>
            </a:extLst>
          </p:cNvPr>
          <p:cNvSpPr txBox="1"/>
          <p:nvPr>
            <p:custDataLst>
              <p:tags r:id="rId1"/>
            </p:custDataLst>
          </p:nvPr>
        </p:nvSpPr>
        <p:spPr>
          <a:xfrm>
            <a:off x="1524000" y="2551837"/>
            <a:ext cx="9144000" cy="1754326"/>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1.3 Principes du maintien de la paix de l’ONU</a:t>
            </a:r>
          </a:p>
        </p:txBody>
      </p:sp>
    </p:spTree>
    <p:extLst>
      <p:ext uri="{BB962C8B-B14F-4D97-AF65-F5344CB8AC3E}">
        <p14:creationId xmlns:p14="http://schemas.microsoft.com/office/powerpoint/2010/main" val="36984903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F32A1E2-9F16-786A-377E-731936E41A94}"/>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19F03428-4552-7761-E6A4-B15486B9496C}"/>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Autres facteurs de réussite : Légitimité</a:t>
            </a:r>
          </a:p>
        </p:txBody>
      </p:sp>
      <p:sp>
        <p:nvSpPr>
          <p:cNvPr id="6" name="TextBox 5">
            <a:extLst>
              <a:ext uri="{FF2B5EF4-FFF2-40B4-BE49-F238E27FC236}">
                <a16:creationId xmlns:a16="http://schemas.microsoft.com/office/drawing/2014/main" id="{E4F823A2-79AF-D5C1-1A11-E74D770B5ADE}"/>
              </a:ext>
            </a:extLst>
          </p:cNvPr>
          <p:cNvSpPr txBox="1"/>
          <p:nvPr>
            <p:custDataLst>
              <p:tags r:id="rId2"/>
            </p:custDataLst>
          </p:nvPr>
        </p:nvSpPr>
        <p:spPr>
          <a:xfrm>
            <a:off x="1531605" y="1767006"/>
            <a:ext cx="9128788" cy="33239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b="1" dirty="0">
                <a:latin typeface="Verdana"/>
                <a:ea typeface="Verdana"/>
              </a:rPr>
              <a:t>Les opérations de maintien de la paix de l’ONU ont une légitimité internationale </a:t>
            </a:r>
          </a:p>
          <a:p>
            <a:pPr marL="342900" indent="-342900">
              <a:spcBef>
                <a:spcPts val="600"/>
              </a:spcBef>
              <a:spcAft>
                <a:spcPts val="600"/>
              </a:spcAft>
              <a:buFont typeface="Arial" panose="020B0604020202020204" pitchFamily="34" charset="0"/>
              <a:buChar char="•"/>
            </a:pPr>
            <a:r>
              <a:rPr lang="fr-FR" sz="2000" b="1" dirty="0">
                <a:latin typeface="Verdana"/>
                <a:ea typeface="Verdana"/>
              </a:rPr>
              <a:t>Le professionnalisme et le comportement du personnel peuvent influer sur la légitimité perçue</a:t>
            </a:r>
          </a:p>
          <a:p>
            <a:pPr marL="342900" indent="-342900" algn="l">
              <a:spcBef>
                <a:spcPts val="600"/>
              </a:spcBef>
              <a:spcAft>
                <a:spcPts val="600"/>
              </a:spcAft>
              <a:buFont typeface="Arial" panose="020B0604020202020204" pitchFamily="34" charset="0"/>
              <a:buChar char="•"/>
            </a:pPr>
            <a:r>
              <a:rPr lang="fr-FR" sz="2000" b="1" dirty="0">
                <a:latin typeface="Verdana"/>
                <a:ea typeface="Verdana"/>
              </a:rPr>
              <a:t>Ce que les agents de maintien de la paix peuvent faire :</a:t>
            </a:r>
          </a:p>
          <a:p>
            <a:pPr marL="682625" indent="-342900">
              <a:spcBef>
                <a:spcPts val="600"/>
              </a:spcBef>
              <a:spcAft>
                <a:spcPts val="600"/>
              </a:spcAft>
              <a:buFont typeface="Verdana" panose="020B0604030504040204" pitchFamily="34" charset="0"/>
              <a:buChar char="-"/>
            </a:pPr>
            <a:r>
              <a:rPr lang="fr-FR" sz="2000" dirty="0">
                <a:latin typeface="Verdana"/>
                <a:ea typeface="Verdana"/>
              </a:rPr>
              <a:t>Respecter des normes strictes de professionnalisme, de compétence et d’intégrité</a:t>
            </a:r>
          </a:p>
          <a:p>
            <a:pPr marL="682625" indent="-342900">
              <a:spcBef>
                <a:spcPts val="600"/>
              </a:spcBef>
              <a:spcAft>
                <a:spcPts val="600"/>
              </a:spcAft>
              <a:buFont typeface="Verdana" panose="020B0604030504040204" pitchFamily="34" charset="0"/>
              <a:buChar char="-"/>
            </a:pPr>
            <a:r>
              <a:rPr lang="fr-FR" sz="2000" dirty="0">
                <a:latin typeface="Verdana"/>
                <a:ea typeface="Verdana"/>
              </a:rPr>
              <a:t>Respecter les coutumes, les lois et l’environnement locaux</a:t>
            </a:r>
          </a:p>
          <a:p>
            <a:pPr marL="682625" indent="-342900">
              <a:spcBef>
                <a:spcPts val="600"/>
              </a:spcBef>
              <a:spcAft>
                <a:spcPts val="600"/>
              </a:spcAft>
              <a:buFont typeface="Verdana" panose="020B0604030504040204" pitchFamily="34" charset="0"/>
              <a:buChar char="-"/>
            </a:pPr>
            <a:r>
              <a:rPr lang="fr-FR" sz="2000" dirty="0">
                <a:latin typeface="Verdana"/>
                <a:ea typeface="Verdana"/>
              </a:rPr>
              <a:t>Appliquer une tolérance zéro en matière d’exploitation et d’abus sexuels</a:t>
            </a:r>
          </a:p>
        </p:txBody>
      </p:sp>
    </p:spTree>
    <p:extLst>
      <p:ext uri="{BB962C8B-B14F-4D97-AF65-F5344CB8AC3E}">
        <p14:creationId xmlns:p14="http://schemas.microsoft.com/office/powerpoint/2010/main" val="115867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B8763B0-684A-183D-6356-6B47CCCCE213}"/>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B54A04AF-5352-4A1D-6F74-D03903B1CC21}"/>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Autres facteurs de réussite : Crédibilité</a:t>
            </a:r>
          </a:p>
        </p:txBody>
      </p:sp>
      <p:sp>
        <p:nvSpPr>
          <p:cNvPr id="4" name="TextBox 3">
            <a:extLst>
              <a:ext uri="{FF2B5EF4-FFF2-40B4-BE49-F238E27FC236}">
                <a16:creationId xmlns:a16="http://schemas.microsoft.com/office/drawing/2014/main" id="{13D14AB3-CEEF-8022-E22A-6FC2676F575A}"/>
              </a:ext>
            </a:extLst>
          </p:cNvPr>
          <p:cNvSpPr txBox="1"/>
          <p:nvPr>
            <p:custDataLst>
              <p:tags r:id="rId2"/>
            </p:custDataLst>
          </p:nvPr>
        </p:nvSpPr>
        <p:spPr>
          <a:xfrm>
            <a:off x="1595999" y="1920895"/>
            <a:ext cx="9000000" cy="30162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b="1" dirty="0">
                <a:latin typeface="Verdana"/>
                <a:ea typeface="Verdana"/>
              </a:rPr>
              <a:t>Dépend de la réalisation du mandat</a:t>
            </a:r>
          </a:p>
          <a:p>
            <a:pPr marL="342900" indent="-342900" algn="l">
              <a:spcBef>
                <a:spcPts val="600"/>
              </a:spcBef>
              <a:spcAft>
                <a:spcPts val="600"/>
              </a:spcAft>
              <a:buFont typeface="Arial" panose="020B0604020202020204" pitchFamily="34" charset="0"/>
              <a:buChar char="•"/>
            </a:pPr>
            <a:r>
              <a:rPr lang="fr-FR" sz="2000" b="1" dirty="0">
                <a:latin typeface="Verdana"/>
                <a:ea typeface="Verdana"/>
              </a:rPr>
              <a:t>Dépend de la capacité à gérer et à répondre aux attentes</a:t>
            </a:r>
          </a:p>
          <a:p>
            <a:pPr marL="342900" indent="-342900" algn="l">
              <a:spcBef>
                <a:spcPts val="600"/>
              </a:spcBef>
              <a:spcAft>
                <a:spcPts val="600"/>
              </a:spcAft>
              <a:buFont typeface="Arial" panose="020B0604020202020204" pitchFamily="34" charset="0"/>
              <a:buChar char="•"/>
            </a:pPr>
            <a:r>
              <a:rPr lang="fr-FR" sz="2000" b="1" dirty="0">
                <a:latin typeface="Verdana"/>
                <a:ea typeface="Verdana"/>
              </a:rPr>
              <a:t>Ce que les agents de maintien de la paix peuvent faire :</a:t>
            </a:r>
          </a:p>
          <a:p>
            <a:pPr marL="857250" indent="-394970">
              <a:spcBef>
                <a:spcPts val="600"/>
              </a:spcBef>
              <a:spcAft>
                <a:spcPts val="600"/>
              </a:spcAft>
              <a:buFont typeface="Verdana" panose="020B0604030504040204" pitchFamily="34" charset="0"/>
              <a:buChar char="-"/>
            </a:pPr>
            <a:r>
              <a:rPr lang="fr-FR" sz="2000" dirty="0">
                <a:latin typeface="Verdana"/>
                <a:ea typeface="Verdana"/>
              </a:rPr>
              <a:t>Contribuer à la mise en œuvre du mandat</a:t>
            </a:r>
          </a:p>
          <a:p>
            <a:pPr marL="857250" indent="-394970">
              <a:spcBef>
                <a:spcPts val="600"/>
              </a:spcBef>
              <a:spcAft>
                <a:spcPts val="600"/>
              </a:spcAft>
              <a:buFont typeface="Verdana" panose="020B0604030504040204" pitchFamily="34" charset="0"/>
              <a:buChar char="-"/>
            </a:pPr>
            <a:r>
              <a:rPr lang="fr-FR" sz="2000" dirty="0">
                <a:latin typeface="Verdana"/>
                <a:ea typeface="Verdana"/>
              </a:rPr>
              <a:t>Rester confiants, compétents et soudés</a:t>
            </a:r>
          </a:p>
          <a:p>
            <a:pPr marL="857250" indent="-394970">
              <a:spcBef>
                <a:spcPts val="600"/>
              </a:spcBef>
              <a:spcAft>
                <a:spcPts val="600"/>
              </a:spcAft>
              <a:buFont typeface="Verdana" panose="020B0604030504040204" pitchFamily="34" charset="0"/>
              <a:buChar char="-"/>
            </a:pPr>
            <a:r>
              <a:rPr lang="fr-FR" sz="2000" dirty="0">
                <a:latin typeface="Verdana"/>
                <a:ea typeface="Verdana"/>
              </a:rPr>
              <a:t>Gérer les attentes : Éviter de faire des promesses fausses ou irréalistes aux communautés locales</a:t>
            </a:r>
          </a:p>
        </p:txBody>
      </p:sp>
    </p:spTree>
    <p:extLst>
      <p:ext uri="{BB962C8B-B14F-4D97-AF65-F5344CB8AC3E}">
        <p14:creationId xmlns:p14="http://schemas.microsoft.com/office/powerpoint/2010/main" val="3336083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F0FCF6-64ED-3A63-0AB2-9A5215BC091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8B7D69D-9710-153B-09D5-474786320AC8}"/>
              </a:ext>
            </a:extLst>
          </p:cNvPr>
          <p:cNvSpPr txBox="1"/>
          <p:nvPr>
            <p:custDataLst>
              <p:tags r:id="rId1"/>
            </p:custDataLst>
          </p:nvPr>
        </p:nvSpPr>
        <p:spPr>
          <a:xfrm>
            <a:off x="881975" y="776183"/>
            <a:ext cx="10428050"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Autres facteurs de réussite : </a:t>
            </a:r>
          </a:p>
          <a:p>
            <a:pPr algn="ctr"/>
            <a:r>
              <a:rPr lang="fr-FR" sz="2000" b="1" dirty="0">
                <a:solidFill>
                  <a:srgbClr val="0055A5"/>
                </a:solidFill>
                <a:latin typeface="Verdana"/>
                <a:ea typeface="Verdana"/>
              </a:rPr>
              <a:t>Promotion de l’appropriation nationale et locale</a:t>
            </a:r>
          </a:p>
        </p:txBody>
      </p:sp>
      <p:sp>
        <p:nvSpPr>
          <p:cNvPr id="4" name="TextBox 3">
            <a:extLst>
              <a:ext uri="{FF2B5EF4-FFF2-40B4-BE49-F238E27FC236}">
                <a16:creationId xmlns:a16="http://schemas.microsoft.com/office/drawing/2014/main" id="{776DD7B2-2D29-5F6C-D9E5-971597216163}"/>
              </a:ext>
            </a:extLst>
          </p:cNvPr>
          <p:cNvSpPr txBox="1"/>
          <p:nvPr>
            <p:custDataLst>
              <p:tags r:id="rId2"/>
            </p:custDataLst>
          </p:nvPr>
        </p:nvSpPr>
        <p:spPr>
          <a:xfrm>
            <a:off x="1596000" y="1669563"/>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spcBef>
                <a:spcPts val="600"/>
              </a:spcBef>
              <a:spcAft>
                <a:spcPts val="600"/>
              </a:spcAft>
              <a:buFont typeface="Arial" panose="020B0604020202020204" pitchFamily="34" charset="0"/>
              <a:buChar char="•"/>
            </a:pPr>
            <a:r>
              <a:rPr lang="fr-FR" sz="2000" b="1" dirty="0">
                <a:latin typeface="Verdana"/>
                <a:ea typeface="Verdana"/>
              </a:rPr>
              <a:t>Processus inclusifs et consultatifs</a:t>
            </a:r>
          </a:p>
          <a:p>
            <a:pPr marL="342900" indent="-342900">
              <a:spcBef>
                <a:spcPts val="600"/>
              </a:spcBef>
              <a:spcAft>
                <a:spcPts val="600"/>
              </a:spcAft>
              <a:buFont typeface="Arial" panose="020B0604020202020204" pitchFamily="34" charset="0"/>
              <a:buChar char="•"/>
            </a:pPr>
            <a:r>
              <a:rPr lang="fr-FR" sz="2000" b="1" dirty="0">
                <a:latin typeface="Verdana"/>
                <a:ea typeface="Verdana"/>
              </a:rPr>
              <a:t>Reflète les points de vue locaux et nationaux</a:t>
            </a:r>
          </a:p>
          <a:p>
            <a:pPr marL="342900" indent="-342900">
              <a:spcBef>
                <a:spcPts val="600"/>
              </a:spcBef>
              <a:spcAft>
                <a:spcPts val="600"/>
              </a:spcAft>
              <a:buFont typeface="Arial" panose="020B0604020202020204" pitchFamily="34" charset="0"/>
              <a:buChar char="•"/>
            </a:pPr>
            <a:r>
              <a:rPr lang="fr-FR" sz="2000" b="1" dirty="0">
                <a:latin typeface="Verdana"/>
                <a:ea typeface="Verdana"/>
              </a:rPr>
              <a:t>Comprend des représentants de tous les membres de la société</a:t>
            </a:r>
          </a:p>
          <a:p>
            <a:pPr marL="342900" indent="-342900" algn="l">
              <a:spcBef>
                <a:spcPts val="600"/>
              </a:spcBef>
              <a:spcAft>
                <a:spcPts val="600"/>
              </a:spcAft>
              <a:buFont typeface="Arial" panose="020B0604020202020204" pitchFamily="34" charset="0"/>
              <a:buChar char="•"/>
            </a:pPr>
            <a:r>
              <a:rPr lang="fr-FR" sz="2000" b="1" dirty="0">
                <a:latin typeface="Verdana"/>
                <a:ea typeface="Verdana"/>
              </a:rPr>
              <a:t>Ce que les agents de maintien de la paix peuvent faire :</a:t>
            </a:r>
          </a:p>
          <a:p>
            <a:pPr marL="801370" indent="-342900" algn="l">
              <a:spcBef>
                <a:spcPts val="600"/>
              </a:spcBef>
              <a:spcAft>
                <a:spcPts val="600"/>
              </a:spcAft>
              <a:buFont typeface="Verdana" panose="020B0604030504040204" pitchFamily="34" charset="0"/>
              <a:buChar char="-"/>
            </a:pPr>
            <a:r>
              <a:rPr lang="fr-FR" sz="2000" dirty="0">
                <a:latin typeface="Verdana"/>
                <a:ea typeface="Verdana"/>
              </a:rPr>
              <a:t>Respecter la souveraineté nationale</a:t>
            </a:r>
          </a:p>
          <a:p>
            <a:pPr marL="801370" indent="-342900" algn="l">
              <a:spcBef>
                <a:spcPts val="600"/>
              </a:spcBef>
              <a:spcAft>
                <a:spcPts val="600"/>
              </a:spcAft>
              <a:buFont typeface="Verdana" panose="020B0604030504040204" pitchFamily="34" charset="0"/>
              <a:buChar char="-"/>
            </a:pPr>
            <a:r>
              <a:rPr lang="fr-FR" sz="2000" dirty="0">
                <a:latin typeface="Verdana"/>
                <a:ea typeface="Verdana"/>
              </a:rPr>
              <a:t>Soutenir et renforcer les capacités nationales</a:t>
            </a:r>
          </a:p>
          <a:p>
            <a:pPr marL="801370" indent="-342900">
              <a:spcBef>
                <a:spcPts val="600"/>
              </a:spcBef>
              <a:spcAft>
                <a:spcPts val="600"/>
              </a:spcAft>
              <a:buFont typeface="Verdana" panose="020B0604030504040204" pitchFamily="34" charset="0"/>
              <a:buChar char="-"/>
            </a:pPr>
            <a:r>
              <a:rPr lang="fr-FR" sz="2000" dirty="0">
                <a:latin typeface="Verdana"/>
                <a:ea typeface="Verdana"/>
              </a:rPr>
              <a:t>Renforcer la confiance et la crédibilité</a:t>
            </a:r>
          </a:p>
          <a:p>
            <a:pPr marL="801370" indent="-342900">
              <a:spcBef>
                <a:spcPts val="600"/>
              </a:spcBef>
              <a:spcAft>
                <a:spcPts val="600"/>
              </a:spcAft>
              <a:buFont typeface="Verdana" panose="020B0604030504040204" pitchFamily="34" charset="0"/>
              <a:buChar char="-"/>
            </a:pPr>
            <a:r>
              <a:rPr lang="fr-FR" sz="2000" dirty="0">
                <a:latin typeface="Verdana"/>
                <a:ea typeface="Verdana"/>
              </a:rPr>
              <a:t>Être attentifs aux besoins et au point de vue des autres</a:t>
            </a:r>
          </a:p>
        </p:txBody>
      </p:sp>
    </p:spTree>
    <p:extLst>
      <p:ext uri="{BB962C8B-B14F-4D97-AF65-F5344CB8AC3E}">
        <p14:creationId xmlns:p14="http://schemas.microsoft.com/office/powerpoint/2010/main" val="13036459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9F0FCF6-64ED-3A63-0AB2-9A5215BC091B}"/>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88B7D69D-9710-153B-09D5-474786320AC8}"/>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Actions à envisager</a:t>
            </a:r>
          </a:p>
        </p:txBody>
      </p:sp>
      <p:sp>
        <p:nvSpPr>
          <p:cNvPr id="4" name="TextBox 3">
            <a:extLst>
              <a:ext uri="{FF2B5EF4-FFF2-40B4-BE49-F238E27FC236}">
                <a16:creationId xmlns:a16="http://schemas.microsoft.com/office/drawing/2014/main" id="{776DD7B2-2D29-5F6C-D9E5-971597216163}"/>
              </a:ext>
            </a:extLst>
          </p:cNvPr>
          <p:cNvSpPr txBox="1"/>
          <p:nvPr>
            <p:custDataLst>
              <p:tags r:id="rId2"/>
            </p:custDataLst>
          </p:nvPr>
        </p:nvSpPr>
        <p:spPr>
          <a:xfrm>
            <a:off x="1595999" y="1997839"/>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Parler à des personnes issues de toutes les couches de la société</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Ne pas ignorer les personnes marginales ou vulnérables</a:t>
            </a:r>
          </a:p>
          <a:p>
            <a:pPr marL="342900" indent="-342900">
              <a:spcBef>
                <a:spcPts val="600"/>
              </a:spcBef>
              <a:spcAft>
                <a:spcPts val="600"/>
              </a:spcAft>
              <a:buFont typeface="Arial" panose="020B0604020202020204" pitchFamily="34" charset="0"/>
              <a:buChar char="•"/>
            </a:pPr>
            <a:r>
              <a:rPr lang="fr-FR" sz="2000" dirty="0">
                <a:latin typeface="Verdana"/>
                <a:ea typeface="Verdana"/>
              </a:rPr>
              <a:t>Échanger avec les responsables locaux, les associations de femmes, les groupes de jeunes et d’étudiants, etc.</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Développer ses connaissances de l’histoire, des cultures et des valeurs locales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Demander un feedback et soutenir les enquêtes de satisfaction des menées dans le cadre des missions</a:t>
            </a:r>
          </a:p>
        </p:txBody>
      </p:sp>
    </p:spTree>
    <p:extLst>
      <p:ext uri="{BB962C8B-B14F-4D97-AF65-F5344CB8AC3E}">
        <p14:creationId xmlns:p14="http://schemas.microsoft.com/office/powerpoint/2010/main" val="3682269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1682522-8A79-D810-5648-DDDB56C6F966}"/>
              </a:ext>
            </a:extLst>
          </p:cNvPr>
          <p:cNvSpPr txBox="1"/>
          <p:nvPr>
            <p:custDataLst>
              <p:tags r:id="rId1"/>
            </p:custDataLst>
          </p:nvPr>
        </p:nvSpPr>
        <p:spPr>
          <a:xfrm>
            <a:off x="1524000" y="2967335"/>
            <a:ext cx="9144000" cy="923330"/>
          </a:xfrm>
          <a:prstGeom prst="rect">
            <a:avLst/>
          </a:prstGeom>
          <a:noFill/>
        </p:spPr>
        <p:txBody>
          <a:bodyPr wrap="square" anchor="ctr">
            <a:spAutoFit/>
          </a:bodyPr>
          <a:lstStyle/>
          <a:p>
            <a:pPr marL="0" marR="0" algn="ctr">
              <a:spcBef>
                <a:spcPts val="600"/>
              </a:spcBef>
              <a:spcAft>
                <a:spcPts val="600"/>
              </a:spcAft>
            </a:pPr>
            <a:r>
              <a:rPr lang="fr-FR" sz="5400" b="1" dirty="0">
                <a:solidFill>
                  <a:srgbClr val="0055A5"/>
                </a:solidFill>
                <a:latin typeface="Verdana" panose="020B0604030504040204" pitchFamily="34" charset="0"/>
                <a:ea typeface="Verdana" panose="020B0604030504040204" pitchFamily="34" charset="0"/>
                <a:cs typeface="Aptos" panose="020B0004020202020204" pitchFamily="34" charset="0"/>
              </a:rPr>
              <a:t>Merci</a:t>
            </a:r>
          </a:p>
        </p:txBody>
      </p:sp>
    </p:spTree>
    <p:extLst>
      <p:ext uri="{BB962C8B-B14F-4D97-AF65-F5344CB8AC3E}">
        <p14:creationId xmlns:p14="http://schemas.microsoft.com/office/powerpoint/2010/main" val="9778527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770894D-AC07-47E7-292B-F52A538C5E50}"/>
              </a:ext>
            </a:extLst>
          </p:cNvPr>
          <p:cNvGraphicFramePr>
            <a:graphicFrameLocks noGrp="1"/>
          </p:cNvGraphicFramePr>
          <p:nvPr>
            <p:custDataLst>
              <p:tags r:id="rId1"/>
            </p:custDataLst>
            <p:extLst>
              <p:ext uri="{D42A27DB-BD31-4B8C-83A1-F6EECF244321}">
                <p14:modId xmlns:p14="http://schemas.microsoft.com/office/powerpoint/2010/main" val="3875535068"/>
              </p:ext>
            </p:extLst>
          </p:nvPr>
        </p:nvGraphicFramePr>
        <p:xfrm>
          <a:off x="1596000" y="1219200"/>
          <a:ext cx="8999999" cy="472440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spcBef>
                          <a:spcPts val="600"/>
                        </a:spcBef>
                        <a:spcAft>
                          <a:spcPts val="600"/>
                        </a:spcAft>
                      </a:pPr>
                      <a:r>
                        <a:rPr lang="fr-FR" sz="2000" noProof="0" dirty="0">
                          <a:solidFill>
                            <a:srgbClr val="0055A5"/>
                          </a:solidFill>
                          <a:latin typeface="Verdana"/>
                          <a:ea typeface="Verdana"/>
                        </a:rPr>
                        <a:t>Objectifs</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370840">
                <a:tc>
                  <a:txBody>
                    <a:bodyPr/>
                    <a:lstStyle/>
                    <a:p>
                      <a:pPr marL="285750" indent="-285750" algn="l">
                        <a:spcBef>
                          <a:spcPts val="600"/>
                        </a:spcBef>
                        <a:spcAft>
                          <a:spcPts val="600"/>
                        </a:spcAft>
                        <a:buFont typeface="Arial" panose="020B0604020202020204" pitchFamily="34" charset="0"/>
                        <a:buChar char="•"/>
                      </a:pPr>
                      <a:r>
                        <a:rPr lang="fr-FR" sz="2000" noProof="0" dirty="0">
                          <a:latin typeface="Verdana"/>
                          <a:ea typeface="Verdana"/>
                        </a:rPr>
                        <a:t>Présenter les principes de base et les facteurs de réussite du maintien de la paix de l’ONU et expliquer comment les mettre en œuvre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700828333"/>
                  </a:ext>
                </a:extLst>
              </a:tr>
              <a:tr h="370840">
                <a:tc>
                  <a:txBody>
                    <a:bodyPr/>
                    <a:lstStyle/>
                    <a:p>
                      <a:pPr algn="l" rtl="0">
                        <a:spcBef>
                          <a:spcPts val="600"/>
                        </a:spcBef>
                        <a:spcAft>
                          <a:spcPts val="600"/>
                        </a:spcAft>
                      </a:pPr>
                      <a:endParaRPr lang="fr-FR" sz="2000" b="1" noProof="0" dirty="0">
                        <a:solidFill>
                          <a:schemeClr val="tx1"/>
                        </a:solidFill>
                        <a:latin typeface="Verdana" panose="020B0604030504040204" pitchFamily="34" charset="0"/>
                        <a:ea typeface="Verdana" panose="020B0604030504040204" pitchFamily="34"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r h="370840">
                <a:tc>
                  <a:txBody>
                    <a:bodyPr/>
                    <a:lstStyle/>
                    <a:p>
                      <a:pPr algn="ctr">
                        <a:spcBef>
                          <a:spcPts val="600"/>
                        </a:spcBef>
                        <a:spcAft>
                          <a:spcPts val="600"/>
                        </a:spcAft>
                      </a:pPr>
                      <a:r>
                        <a:rPr lang="fr-FR" sz="2000" b="1" noProof="0" dirty="0">
                          <a:solidFill>
                            <a:srgbClr val="0055A5"/>
                          </a:solidFill>
                          <a:latin typeface="Verdana"/>
                          <a:ea typeface="Verdana"/>
                        </a:rPr>
                        <a:t>Pertinence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4552446"/>
                  </a:ext>
                </a:extLst>
              </a:tr>
              <a:tr h="370840">
                <a:tc>
                  <a:txBody>
                    <a:bodyPr/>
                    <a:lstStyle/>
                    <a:p>
                      <a:pPr marL="285750" indent="-285750">
                        <a:spcBef>
                          <a:spcPts val="600"/>
                        </a:spcBef>
                        <a:spcAft>
                          <a:spcPts val="600"/>
                        </a:spcAft>
                        <a:buFont typeface="Arial" panose="020B0604020202020204" pitchFamily="34" charset="0"/>
                        <a:buChar char="•"/>
                      </a:pPr>
                      <a:r>
                        <a:rPr lang="fr-FR" sz="2000" noProof="0" dirty="0">
                          <a:latin typeface="Verdana"/>
                          <a:ea typeface="Verdana"/>
                        </a:rPr>
                        <a:t>Les principes de base des opérations de maintien de la paix de l’ONU guident le personnel et fournissent une aide opérationnelle destinée à faciliter votre travail</a:t>
                      </a:r>
                    </a:p>
                    <a:p>
                      <a:pPr marL="285750" indent="-285750">
                        <a:spcBef>
                          <a:spcPts val="600"/>
                        </a:spcBef>
                        <a:spcAft>
                          <a:spcPts val="600"/>
                        </a:spcAft>
                        <a:buFont typeface="Arial" panose="020B0604020202020204" pitchFamily="34" charset="0"/>
                        <a:buChar char="•"/>
                      </a:pPr>
                      <a:r>
                        <a:rPr lang="fr-FR" sz="2000" noProof="0" dirty="0">
                          <a:latin typeface="Verdana"/>
                          <a:ea typeface="Verdana"/>
                        </a:rPr>
                        <a:t>Les principes sont liés et se renforcent mutuellement</a:t>
                      </a:r>
                    </a:p>
                    <a:p>
                      <a:pPr marL="285750" indent="-285750">
                        <a:spcBef>
                          <a:spcPts val="600"/>
                        </a:spcBef>
                        <a:spcAft>
                          <a:spcPts val="600"/>
                        </a:spcAft>
                        <a:buFont typeface="Arial" panose="020B0604020202020204" pitchFamily="34" charset="0"/>
                        <a:buChar char="•"/>
                      </a:pPr>
                      <a:r>
                        <a:rPr lang="fr-FR" sz="2000" noProof="0" dirty="0">
                          <a:latin typeface="Verdana"/>
                          <a:ea typeface="Verdana"/>
                        </a:rPr>
                        <a:t>Toute personne impliquée dans le maintien de la paix de l’ONU doit les connaître, les comprendre et être en mesure de les appliquer sur le terrain et au siège de l’ONU</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77749241"/>
                  </a:ext>
                </a:extLst>
              </a:tr>
            </a:tbl>
          </a:graphicData>
        </a:graphic>
      </p:graphicFrame>
    </p:spTree>
    <p:extLst>
      <p:ext uri="{BB962C8B-B14F-4D97-AF65-F5344CB8AC3E}">
        <p14:creationId xmlns:p14="http://schemas.microsoft.com/office/powerpoint/2010/main" val="3900127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C770894D-AC07-47E7-292B-F52A538C5E50}"/>
              </a:ext>
            </a:extLst>
          </p:cNvPr>
          <p:cNvGraphicFramePr>
            <a:graphicFrameLocks noGrp="1"/>
          </p:cNvGraphicFramePr>
          <p:nvPr>
            <p:custDataLst>
              <p:tags r:id="rId1"/>
            </p:custDataLst>
            <p:extLst>
              <p:ext uri="{D42A27DB-BD31-4B8C-83A1-F6EECF244321}">
                <p14:modId xmlns:p14="http://schemas.microsoft.com/office/powerpoint/2010/main" val="1534736011"/>
              </p:ext>
            </p:extLst>
          </p:nvPr>
        </p:nvGraphicFramePr>
        <p:xfrm>
          <a:off x="1596000" y="1813560"/>
          <a:ext cx="8999999" cy="3230880"/>
        </p:xfrm>
        <a:graphic>
          <a:graphicData uri="http://schemas.openxmlformats.org/drawingml/2006/table">
            <a:tbl>
              <a:tblPr firstRow="1" bandRow="1">
                <a:tableStyleId>{5C22544A-7EE6-4342-B048-85BDC9FD1C3A}</a:tableStyleId>
              </a:tblPr>
              <a:tblGrid>
                <a:gridCol w="8999999">
                  <a:extLst>
                    <a:ext uri="{9D8B030D-6E8A-4147-A177-3AD203B41FA5}">
                      <a16:colId xmlns:a16="http://schemas.microsoft.com/office/drawing/2014/main" val="4245990088"/>
                    </a:ext>
                  </a:extLst>
                </a:gridCol>
              </a:tblGrid>
              <a:tr h="370840">
                <a:tc>
                  <a:txBody>
                    <a:bodyPr/>
                    <a:lstStyle/>
                    <a:p>
                      <a:pPr algn="ctr">
                        <a:lnSpc>
                          <a:spcPct val="100000"/>
                        </a:lnSpc>
                        <a:spcBef>
                          <a:spcPts val="1200"/>
                        </a:spcBef>
                        <a:spcAft>
                          <a:spcPts val="1200"/>
                        </a:spcAft>
                      </a:pPr>
                      <a:r>
                        <a:rPr lang="fr-FR" sz="2000" dirty="0">
                          <a:solidFill>
                            <a:srgbClr val="0055A5"/>
                          </a:solidFill>
                          <a:latin typeface="Verdana" panose="020B0604030504040204" pitchFamily="34" charset="0"/>
                          <a:ea typeface="Verdana" panose="020B0604030504040204" pitchFamily="34" charset="0"/>
                        </a:rPr>
                        <a:t>Résultats de l’apprentissage</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535372077"/>
                  </a:ext>
                </a:extLst>
              </a:tr>
              <a:tr h="1854200">
                <a:tc>
                  <a:txBody>
                    <a:bodyPr/>
                    <a:lstStyle/>
                    <a:p>
                      <a:pPr marL="342900" lvl="0" indent="-342900" rtl="0">
                        <a:spcBef>
                          <a:spcPts val="1200"/>
                        </a:spcBef>
                        <a:spcAft>
                          <a:spcPts val="1200"/>
                        </a:spcAft>
                        <a:buFont typeface="+mj-lt"/>
                        <a:buAutoNum type="arabicPeriod"/>
                      </a:pPr>
                      <a:r>
                        <a:rPr lang="fr-FR" sz="2000" u="none" strike="noStrike" dirty="0">
                          <a:solidFill>
                            <a:schemeClr val="dk1"/>
                          </a:solidFill>
                          <a:effectLst/>
                          <a:latin typeface="Verdana" panose="020B0604030504040204" pitchFamily="34" charset="0"/>
                          <a:ea typeface="Verdana" panose="020B0604030504040204" pitchFamily="34" charset="0"/>
                          <a:cs typeface="+mn-cs"/>
                        </a:rPr>
                        <a:t>Expliquer les principes de base du maintien de la paix de l’ONU.</a:t>
                      </a:r>
                    </a:p>
                    <a:p>
                      <a:pPr marL="342900" lvl="0" indent="-342900">
                        <a:spcBef>
                          <a:spcPts val="1200"/>
                        </a:spcBef>
                        <a:spcAft>
                          <a:spcPts val="1200"/>
                        </a:spcAft>
                        <a:buFont typeface="+mj-lt"/>
                        <a:buAutoNum type="arabicPeriod"/>
                      </a:pPr>
                      <a:r>
                        <a:rPr lang="fr-FR" sz="2000" u="none" strike="noStrike" dirty="0">
                          <a:solidFill>
                            <a:schemeClr val="dk1"/>
                          </a:solidFill>
                          <a:effectLst/>
                          <a:latin typeface="Verdana"/>
                          <a:ea typeface="Verdana"/>
                          <a:cs typeface="+mn-cs"/>
                        </a:rPr>
                        <a:t>Décrire l’importance de la légitimité et de la crédibilité des missions de maintien de la paix et du consentement des parties au conflit, ainsi que le rôle des agents de maintien de la paix pour garantir et contrôler le consentement et la crédibilité.</a:t>
                      </a:r>
                    </a:p>
                    <a:p>
                      <a:pPr marL="342900" lvl="0" indent="-342900">
                        <a:spcBef>
                          <a:spcPts val="1200"/>
                        </a:spcBef>
                        <a:spcAft>
                          <a:spcPts val="1200"/>
                        </a:spcAft>
                        <a:buFont typeface="+mj-lt"/>
                        <a:buAutoNum type="arabicPeriod"/>
                      </a:pPr>
                      <a:r>
                        <a:rPr lang="fr-FR" sz="2000" u="none" strike="noStrike" dirty="0">
                          <a:solidFill>
                            <a:schemeClr val="dk1"/>
                          </a:solidFill>
                          <a:effectLst/>
                          <a:latin typeface="Verdana" panose="020B0604030504040204" pitchFamily="34" charset="0"/>
                          <a:ea typeface="Verdana" panose="020B0604030504040204" pitchFamily="34" charset="0"/>
                          <a:cs typeface="+mn-cs"/>
                        </a:rPr>
                        <a:t>Expliquer ce que signifie l’appropriation nationale et locale et pourquoi elle est essentielle au succès du maintien de la paix.</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89153130"/>
                  </a:ext>
                </a:extLst>
              </a:tr>
            </a:tbl>
          </a:graphicData>
        </a:graphic>
      </p:graphicFrame>
    </p:spTree>
    <p:extLst>
      <p:ext uri="{BB962C8B-B14F-4D97-AF65-F5344CB8AC3E}">
        <p14:creationId xmlns:p14="http://schemas.microsoft.com/office/powerpoint/2010/main" val="1152746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14E826A-6403-8FE0-BA86-853B68EB3D31}"/>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FDF9C8F9-CDDD-F846-ADE9-A4A00218BE29}"/>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Les principes de base du maintien de la paix de l’ONU</a:t>
            </a:r>
          </a:p>
        </p:txBody>
      </p:sp>
      <p:sp>
        <p:nvSpPr>
          <p:cNvPr id="4" name="TextBox 3">
            <a:extLst>
              <a:ext uri="{FF2B5EF4-FFF2-40B4-BE49-F238E27FC236}">
                <a16:creationId xmlns:a16="http://schemas.microsoft.com/office/drawing/2014/main" id="{F685520D-9CDB-8A84-3100-6D4C3589696E}"/>
              </a:ext>
            </a:extLst>
          </p:cNvPr>
          <p:cNvSpPr txBox="1"/>
          <p:nvPr>
            <p:custDataLst>
              <p:tags r:id="rId2"/>
            </p:custDataLst>
          </p:nvPr>
        </p:nvSpPr>
        <p:spPr>
          <a:xfrm>
            <a:off x="1598645" y="1438354"/>
            <a:ext cx="9000000"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Consentement des parties</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Impartialité</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Interdiction d’employer la force, sauf en cas de légitime défense et de défense du mandat</a:t>
            </a:r>
          </a:p>
        </p:txBody>
      </p:sp>
      <p:pic>
        <p:nvPicPr>
          <p:cNvPr id="5" name="Picture 4">
            <a:extLst>
              <a:ext uri="{FF2B5EF4-FFF2-40B4-BE49-F238E27FC236}">
                <a16:creationId xmlns:a16="http://schemas.microsoft.com/office/drawing/2014/main" id="{3BF533B1-9FDF-0832-5FEF-2F043AE98B58}"/>
              </a:ext>
            </a:extLst>
          </p:cNvPr>
          <p:cNvPicPr>
            <a:picLocks noChangeAspect="1"/>
          </p:cNvPicPr>
          <p:nvPr>
            <p:custDataLst>
              <p:tags r:id="rId3"/>
            </p:custDataLst>
          </p:nvPr>
        </p:nvPicPr>
        <p:blipFill>
          <a:blip r:embed="rId6">
            <a:extLst>
              <a:ext uri="{BEBA8EAE-BF5A-486C-A8C5-ECC9F3942E4B}">
                <a14:imgProps xmlns:a14="http://schemas.microsoft.com/office/drawing/2010/main">
                  <a14:imgLayer r:embed="rId7">
                    <a14:imgEffect>
                      <a14:brightnessContrast bright="20000"/>
                    </a14:imgEffect>
                  </a14:imgLayer>
                </a14:imgProps>
              </a:ext>
            </a:extLst>
          </a:blip>
          <a:stretch>
            <a:fillRect/>
          </a:stretch>
        </p:blipFill>
        <p:spPr>
          <a:xfrm>
            <a:off x="3352799" y="3429000"/>
            <a:ext cx="5486400" cy="2615710"/>
          </a:xfrm>
          <a:prstGeom prst="rect">
            <a:avLst/>
          </a:prstGeom>
        </p:spPr>
      </p:pic>
    </p:spTree>
    <p:extLst>
      <p:ext uri="{BB962C8B-B14F-4D97-AF65-F5344CB8AC3E}">
        <p14:creationId xmlns:p14="http://schemas.microsoft.com/office/powerpoint/2010/main" val="2001026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2520516-003C-B7ED-28FB-A51996EA490F}"/>
              </a:ext>
            </a:extLst>
          </p:cNvPr>
          <p:cNvGraphicFramePr>
            <a:graphicFrameLocks noGrp="1"/>
          </p:cNvGraphicFramePr>
          <p:nvPr>
            <p:custDataLst>
              <p:tags r:id="rId1"/>
            </p:custDataLst>
            <p:extLst>
              <p:ext uri="{D42A27DB-BD31-4B8C-83A1-F6EECF244321}">
                <p14:modId xmlns:p14="http://schemas.microsoft.com/office/powerpoint/2010/main" val="2361490513"/>
              </p:ext>
            </p:extLst>
          </p:nvPr>
        </p:nvGraphicFramePr>
        <p:xfrm>
          <a:off x="1140178" y="2071800"/>
          <a:ext cx="10080977" cy="2700000"/>
        </p:xfrm>
        <a:graphic>
          <a:graphicData uri="http://schemas.openxmlformats.org/drawingml/2006/table">
            <a:tbl>
              <a:tblPr firstRow="1" firstCol="1" bandRow="1">
                <a:tableStyleId>{5C22544A-7EE6-4342-B048-85BDC9FD1C3A}</a:tableStyleId>
              </a:tblPr>
              <a:tblGrid>
                <a:gridCol w="2427111">
                  <a:extLst>
                    <a:ext uri="{9D8B030D-6E8A-4147-A177-3AD203B41FA5}">
                      <a16:colId xmlns:a16="http://schemas.microsoft.com/office/drawing/2014/main" val="2117369804"/>
                    </a:ext>
                  </a:extLst>
                </a:gridCol>
                <a:gridCol w="7653866">
                  <a:extLst>
                    <a:ext uri="{9D8B030D-6E8A-4147-A177-3AD203B41FA5}">
                      <a16:colId xmlns:a16="http://schemas.microsoft.com/office/drawing/2014/main" val="2504447503"/>
                    </a:ext>
                  </a:extLst>
                </a:gridCol>
              </a:tblGrid>
              <a:tr h="900000">
                <a:tc gridSpan="2">
                  <a:txBody>
                    <a:bodyPr/>
                    <a:lstStyle/>
                    <a:p>
                      <a:pPr marL="0" marR="0">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rPr>
                        <a:t>Activité d’apprentissage obligatoire 1.3.1 : Définir les principes de base du maintien de la paix de l’ONU</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en-US"/>
                    </a:p>
                  </a:txBody>
                  <a:tcPr/>
                </a:tc>
                <a:extLst>
                  <a:ext uri="{0D108BD9-81ED-4DB2-BD59-A6C34878D82A}">
                    <a16:rowId xmlns:a16="http://schemas.microsoft.com/office/drawing/2014/main" val="2165574739"/>
                  </a:ext>
                </a:extLst>
              </a:tr>
              <a:tr h="900000">
                <a:tc>
                  <a:txBody>
                    <a:bodyPr/>
                    <a:lstStyle/>
                    <a:p>
                      <a:pPr marL="0" marR="0" algn="r">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rPr>
                        <a:t>Objet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a:lnSpc>
                          <a:spcPct val="100000"/>
                        </a:lnSpc>
                        <a:spcBef>
                          <a:spcPts val="1200"/>
                        </a:spcBef>
                        <a:spcAft>
                          <a:spcPts val="1200"/>
                        </a:spcAft>
                        <a:buNone/>
                      </a:pPr>
                      <a:r>
                        <a:rPr lang="fr-FR" sz="2000" dirty="0">
                          <a:solidFill>
                            <a:schemeClr val="dk1"/>
                          </a:solidFill>
                          <a:effectLst/>
                          <a:latin typeface="Verdana"/>
                          <a:ea typeface="Verdana"/>
                          <a:cs typeface="+mn-cs"/>
                        </a:rPr>
                        <a:t>Souligner et renforcer la signification et l’importance des trois principes de base du maintien de la paix de l’ONU</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36996522"/>
                  </a:ext>
                </a:extLst>
              </a:tr>
              <a:tr h="900000">
                <a:tc>
                  <a:txBody>
                    <a:bodyPr/>
                    <a:lstStyle/>
                    <a:p>
                      <a:pPr marL="0" marR="0" algn="r">
                        <a:lnSpc>
                          <a:spcPct val="100000"/>
                        </a:lnSpc>
                        <a:spcBef>
                          <a:spcPts val="1200"/>
                        </a:spcBef>
                        <a:spcAft>
                          <a:spcPts val="1200"/>
                        </a:spcAft>
                      </a:pPr>
                      <a:r>
                        <a:rPr lang="fr-FR" sz="2000" dirty="0">
                          <a:solidFill>
                            <a:srgbClr val="0556A6"/>
                          </a:solidFill>
                          <a:effectLst/>
                          <a:latin typeface="Verdana" panose="020B0604030504040204" pitchFamily="34" charset="0"/>
                          <a:ea typeface="Verdana" panose="020B0604030504040204" pitchFamily="34" charset="0"/>
                          <a:cs typeface="Arial"/>
                        </a:rPr>
                        <a:t>Temps imparti :</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nSpc>
                          <a:spcPct val="100000"/>
                        </a:lnSpc>
                        <a:spcBef>
                          <a:spcPts val="1200"/>
                        </a:spcBef>
                        <a:spcAft>
                          <a:spcPts val="1200"/>
                        </a:spcAft>
                      </a:pPr>
                      <a:r>
                        <a:rPr lang="fr-FR" sz="2000" b="0" dirty="0">
                          <a:effectLst/>
                          <a:latin typeface="Verdana" panose="020B0604030504040204" pitchFamily="34" charset="0"/>
                          <a:ea typeface="Verdana" panose="020B0604030504040204" pitchFamily="34" charset="0"/>
                          <a:cs typeface="Arial"/>
                        </a:rPr>
                        <a:t>12 minutes</a:t>
                      </a:r>
                    </a:p>
                  </a:txBody>
                  <a:tcPr marL="68580" marR="6858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13279087"/>
                  </a:ext>
                </a:extLst>
              </a:tr>
            </a:tbl>
          </a:graphicData>
        </a:graphic>
      </p:graphicFrame>
    </p:spTree>
    <p:extLst>
      <p:ext uri="{BB962C8B-B14F-4D97-AF65-F5344CB8AC3E}">
        <p14:creationId xmlns:p14="http://schemas.microsoft.com/office/powerpoint/2010/main" val="172835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CC1CB23-BB56-4B1C-2691-B1CC7D54240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2370217B-3E41-9BFB-63EA-6090F7D4834D}"/>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Consentement</a:t>
            </a:r>
          </a:p>
        </p:txBody>
      </p:sp>
      <p:sp>
        <p:nvSpPr>
          <p:cNvPr id="6" name="TextBox 5">
            <a:extLst>
              <a:ext uri="{FF2B5EF4-FFF2-40B4-BE49-F238E27FC236}">
                <a16:creationId xmlns:a16="http://schemas.microsoft.com/office/drawing/2014/main" id="{C429FF48-4212-F102-90AA-241033159F44}"/>
              </a:ext>
            </a:extLst>
          </p:cNvPr>
          <p:cNvSpPr txBox="1"/>
          <p:nvPr>
            <p:custDataLst>
              <p:tags r:id="rId2"/>
            </p:custDataLst>
          </p:nvPr>
        </p:nvSpPr>
        <p:spPr>
          <a:xfrm>
            <a:off x="1595999" y="1505258"/>
            <a:ext cx="9000000" cy="393954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b="1" dirty="0">
                <a:latin typeface="Verdana"/>
                <a:ea typeface="Verdana"/>
              </a:rPr>
              <a:t>Toute opération de maintien de la paix des Nations Unies est déployée avec le consentement des autorités du pays hôte. </a:t>
            </a:r>
          </a:p>
          <a:p>
            <a:pPr marL="342900" indent="-342900" algn="l">
              <a:spcBef>
                <a:spcPts val="600"/>
              </a:spcBef>
              <a:spcAft>
                <a:spcPts val="600"/>
              </a:spcAft>
              <a:buFont typeface="Arial" panose="020B0604020202020204" pitchFamily="34" charset="0"/>
              <a:buChar char="•"/>
            </a:pPr>
            <a:r>
              <a:rPr lang="fr-FR" sz="2000" b="1" dirty="0">
                <a:latin typeface="Verdana"/>
                <a:ea typeface="Verdana"/>
              </a:rPr>
              <a:t>Ce que les agents de maintien de la paix peuvent faire :</a:t>
            </a:r>
          </a:p>
          <a:p>
            <a:pPr marL="631825" indent="-236220">
              <a:spcBef>
                <a:spcPts val="600"/>
              </a:spcBef>
              <a:spcAft>
                <a:spcPts val="600"/>
              </a:spcAft>
              <a:buFont typeface="Verdana" panose="020B0604030504040204" pitchFamily="34" charset="0"/>
              <a:buChar char="-"/>
            </a:pPr>
            <a:r>
              <a:rPr lang="fr-FR" sz="2000" dirty="0">
                <a:latin typeface="Verdana"/>
                <a:ea typeface="Verdana"/>
              </a:rPr>
              <a:t>Analyser l’environnement du maintien de la paix</a:t>
            </a:r>
          </a:p>
          <a:p>
            <a:pPr marL="631825" indent="-236220">
              <a:spcBef>
                <a:spcPts val="600"/>
              </a:spcBef>
              <a:spcAft>
                <a:spcPts val="600"/>
              </a:spcAft>
              <a:buFont typeface="Verdana" panose="020B0604030504040204" pitchFamily="34" charset="0"/>
              <a:buChar char="-"/>
            </a:pPr>
            <a:r>
              <a:rPr lang="fr-FR" sz="2000" dirty="0">
                <a:latin typeface="Verdana"/>
                <a:ea typeface="Verdana"/>
              </a:rPr>
              <a:t>Se renseigner sur le pays hôte, ses communautés et ses coutumes</a:t>
            </a:r>
          </a:p>
          <a:p>
            <a:pPr marL="631825" indent="-236220">
              <a:spcBef>
                <a:spcPts val="600"/>
              </a:spcBef>
              <a:spcAft>
                <a:spcPts val="600"/>
              </a:spcAft>
              <a:buFont typeface="Verdana" panose="020B0604030504040204" pitchFamily="34" charset="0"/>
              <a:buChar char="-"/>
            </a:pPr>
            <a:r>
              <a:rPr lang="fr-FR" sz="2000" dirty="0">
                <a:latin typeface="Verdana"/>
                <a:ea typeface="Verdana"/>
              </a:rPr>
              <a:t>Informer sur l’évolution des intérêts et des motivations des parties</a:t>
            </a:r>
          </a:p>
          <a:p>
            <a:pPr marL="631825" indent="-236220">
              <a:spcBef>
                <a:spcPts val="600"/>
              </a:spcBef>
              <a:spcAft>
                <a:spcPts val="600"/>
              </a:spcAft>
              <a:buFont typeface="Verdana" panose="020B0604030504040204" pitchFamily="34" charset="0"/>
              <a:buChar char="-"/>
            </a:pPr>
            <a:r>
              <a:rPr lang="fr-FR" sz="2000" dirty="0">
                <a:latin typeface="Verdana"/>
                <a:ea typeface="Verdana"/>
              </a:rPr>
              <a:t>Renforcer le respect et la confiance mutuels </a:t>
            </a:r>
          </a:p>
        </p:txBody>
      </p:sp>
    </p:spTree>
    <p:extLst>
      <p:ext uri="{BB962C8B-B14F-4D97-AF65-F5344CB8AC3E}">
        <p14:creationId xmlns:p14="http://schemas.microsoft.com/office/powerpoint/2010/main" val="39842018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7641930F-E79A-5F38-BB8D-B0D84724528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7AC114A7-7392-6326-5720-0DCBB45B8241}"/>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Impartialité</a:t>
            </a:r>
          </a:p>
        </p:txBody>
      </p:sp>
      <p:sp>
        <p:nvSpPr>
          <p:cNvPr id="4" name="TextBox 3">
            <a:extLst>
              <a:ext uri="{FF2B5EF4-FFF2-40B4-BE49-F238E27FC236}">
                <a16:creationId xmlns:a16="http://schemas.microsoft.com/office/drawing/2014/main" id="{4A1C01D7-34B5-92FA-EE85-1938E6A8AFF2}"/>
              </a:ext>
            </a:extLst>
          </p:cNvPr>
          <p:cNvSpPr txBox="1"/>
          <p:nvPr>
            <p:custDataLst>
              <p:tags r:id="rId2"/>
            </p:custDataLst>
          </p:nvPr>
        </p:nvSpPr>
        <p:spPr>
          <a:xfrm>
            <a:off x="1595999" y="1576095"/>
            <a:ext cx="9000000" cy="31700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b="1" dirty="0">
                <a:latin typeface="Verdana"/>
                <a:ea typeface="Verdana"/>
              </a:rPr>
              <a:t>Les opérations de maintien de la paix de l’ONU exécutent leurs mandats sans favoritisme ni préjugé.</a:t>
            </a:r>
          </a:p>
          <a:p>
            <a:pPr marL="342900" indent="-342900" algn="l">
              <a:spcBef>
                <a:spcPts val="600"/>
              </a:spcBef>
              <a:spcAft>
                <a:spcPts val="600"/>
              </a:spcAft>
              <a:buFont typeface="Arial" panose="020B0604020202020204" pitchFamily="34" charset="0"/>
              <a:buChar char="•"/>
            </a:pPr>
            <a:r>
              <a:rPr lang="fr-FR" sz="2000" b="1" dirty="0">
                <a:latin typeface="Verdana"/>
                <a:ea typeface="Verdana"/>
              </a:rPr>
              <a:t>Ce que les agents de maintien de la paix peuvent faire :</a:t>
            </a:r>
          </a:p>
          <a:p>
            <a:pPr marL="574675" indent="-234950" algn="l">
              <a:spcBef>
                <a:spcPts val="600"/>
              </a:spcBef>
              <a:spcAft>
                <a:spcPts val="600"/>
              </a:spcAft>
              <a:buFont typeface="Verdana" panose="020B0604030504040204" pitchFamily="34" charset="0"/>
              <a:buChar char="-"/>
            </a:pPr>
            <a:r>
              <a:rPr lang="fr-FR" sz="2000" dirty="0">
                <a:latin typeface="Verdana"/>
                <a:ea typeface="Verdana"/>
              </a:rPr>
              <a:t>Établir et maintenir de bonnes relations.</a:t>
            </a:r>
          </a:p>
          <a:p>
            <a:pPr marL="574675" indent="-234950">
              <a:spcBef>
                <a:spcPts val="600"/>
              </a:spcBef>
              <a:spcAft>
                <a:spcPts val="600"/>
              </a:spcAft>
              <a:buFont typeface="Verdana" panose="020B0604030504040204" pitchFamily="34" charset="0"/>
              <a:buChar char="-"/>
            </a:pPr>
            <a:r>
              <a:rPr lang="fr-FR" sz="2000" dirty="0">
                <a:latin typeface="Verdana"/>
                <a:ea typeface="Verdana"/>
              </a:rPr>
              <a:t>Éviter les activités susceptibles de compromettre l’image de la mission.</a:t>
            </a:r>
          </a:p>
          <a:p>
            <a:pPr marL="574675" indent="-234950">
              <a:spcBef>
                <a:spcPts val="600"/>
              </a:spcBef>
              <a:spcAft>
                <a:spcPts val="600"/>
              </a:spcAft>
              <a:buFont typeface="Verdana" panose="020B0604030504040204" pitchFamily="34" charset="0"/>
              <a:buChar char="-"/>
            </a:pPr>
            <a:r>
              <a:rPr lang="fr-FR" sz="2000" dirty="0">
                <a:latin typeface="Verdana"/>
                <a:ea typeface="Verdana"/>
              </a:rPr>
              <a:t>Une mission peut prendre des mesures si le processus de maintien de la paix est compromis. Être prêt à expliquer les raisons de ces actions afin d’éviter toute réaction négative à l’égard de la mission.</a:t>
            </a:r>
          </a:p>
        </p:txBody>
      </p:sp>
    </p:spTree>
    <p:extLst>
      <p:ext uri="{BB962C8B-B14F-4D97-AF65-F5344CB8AC3E}">
        <p14:creationId xmlns:p14="http://schemas.microsoft.com/office/powerpoint/2010/main" val="3265110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DB641C0-D16A-5B36-FBFC-CF1B8B246716}"/>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DA7FF689-5394-9E64-9584-0F7BA155D540}"/>
              </a:ext>
            </a:extLst>
          </p:cNvPr>
          <p:cNvSpPr txBox="1"/>
          <p:nvPr>
            <p:custDataLst>
              <p:tags r:id="rId1"/>
            </p:custDataLst>
          </p:nvPr>
        </p:nvSpPr>
        <p:spPr>
          <a:xfrm>
            <a:off x="1332089" y="719068"/>
            <a:ext cx="9682470" cy="707886"/>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Interdiction d’employer la force sauf en cas de légitime défense et de défense du mandat</a:t>
            </a:r>
          </a:p>
        </p:txBody>
      </p:sp>
      <p:sp>
        <p:nvSpPr>
          <p:cNvPr id="4" name="TextBox 3">
            <a:extLst>
              <a:ext uri="{FF2B5EF4-FFF2-40B4-BE49-F238E27FC236}">
                <a16:creationId xmlns:a16="http://schemas.microsoft.com/office/drawing/2014/main" id="{784046F0-268A-D12C-F2EB-F0819747307F}"/>
              </a:ext>
            </a:extLst>
          </p:cNvPr>
          <p:cNvSpPr txBox="1"/>
          <p:nvPr>
            <p:custDataLst>
              <p:tags r:id="rId2"/>
            </p:custDataLst>
          </p:nvPr>
        </p:nvSpPr>
        <p:spPr>
          <a:xfrm>
            <a:off x="1596000" y="1613118"/>
            <a:ext cx="900000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b="1" dirty="0">
                <a:latin typeface="Verdana"/>
                <a:ea typeface="Verdana"/>
              </a:rPr>
              <a:t>Le Conseil de sécurité autorise « tous les moyens nécessaires » pour défendre le mandat</a:t>
            </a:r>
          </a:p>
          <a:p>
            <a:pPr marL="342900" indent="-342900" algn="l">
              <a:spcBef>
                <a:spcPts val="600"/>
              </a:spcBef>
              <a:spcAft>
                <a:spcPts val="600"/>
              </a:spcAft>
              <a:buFont typeface="Arial" panose="020B0604020202020204" pitchFamily="34" charset="0"/>
              <a:buChar char="•"/>
            </a:pPr>
            <a:r>
              <a:rPr lang="fr-FR" sz="2000" b="1" dirty="0">
                <a:latin typeface="Verdana"/>
                <a:ea typeface="Verdana"/>
              </a:rPr>
              <a:t>Ce que les agents de maintien de la paix peuvent faire :</a:t>
            </a:r>
          </a:p>
          <a:p>
            <a:pPr marL="682625" indent="-342900" algn="l">
              <a:spcBef>
                <a:spcPts val="600"/>
              </a:spcBef>
              <a:spcAft>
                <a:spcPts val="600"/>
              </a:spcAft>
              <a:buFont typeface="Verdana" panose="020B0604030504040204" pitchFamily="34" charset="0"/>
              <a:buChar char="-"/>
            </a:pPr>
            <a:r>
              <a:rPr lang="fr-FR" sz="2000" dirty="0">
                <a:latin typeface="Verdana"/>
                <a:ea typeface="Verdana"/>
              </a:rPr>
              <a:t>Faire preuve de retenue</a:t>
            </a:r>
          </a:p>
          <a:p>
            <a:pPr marL="682625" indent="-342900">
              <a:spcBef>
                <a:spcPts val="600"/>
              </a:spcBef>
              <a:spcAft>
                <a:spcPts val="600"/>
              </a:spcAft>
              <a:buFont typeface="Verdana" panose="020B0604030504040204" pitchFamily="34" charset="0"/>
              <a:buChar char="-"/>
            </a:pPr>
            <a:r>
              <a:rPr lang="fr-FR" sz="2000" dirty="0">
                <a:latin typeface="Verdana"/>
                <a:ea typeface="Verdana"/>
              </a:rPr>
              <a:t>Veiller à ce que le recours à la force soit précis, proportionnel et adapté</a:t>
            </a:r>
          </a:p>
          <a:p>
            <a:pPr marL="682625" indent="-342900">
              <a:spcBef>
                <a:spcPts val="600"/>
              </a:spcBef>
              <a:spcAft>
                <a:spcPts val="600"/>
              </a:spcAft>
              <a:buFont typeface="Verdana" panose="020B0604030504040204" pitchFamily="34" charset="0"/>
              <a:buChar char="-"/>
            </a:pPr>
            <a:r>
              <a:rPr lang="fr-FR" sz="2000" dirty="0">
                <a:latin typeface="Verdana"/>
                <a:ea typeface="Verdana"/>
              </a:rPr>
              <a:t>Garder à l’esprit la nécessité d’une désescalade rapide de la violence et d’un retour à des moyens de persuasion non violents. </a:t>
            </a:r>
          </a:p>
          <a:p>
            <a:pPr marL="682625" indent="-342900">
              <a:spcBef>
                <a:spcPts val="600"/>
              </a:spcBef>
              <a:spcAft>
                <a:spcPts val="600"/>
              </a:spcAft>
              <a:buFont typeface="Verdana" panose="020B0604030504040204" pitchFamily="34" charset="0"/>
              <a:buChar char="-"/>
            </a:pPr>
            <a:r>
              <a:rPr lang="fr-FR" sz="2000" dirty="0">
                <a:latin typeface="Verdana"/>
                <a:ea typeface="Verdana"/>
              </a:rPr>
              <a:t>Connaître les règles d’engagement (RDE) ou les directives sur le recours à la force (DRF)</a:t>
            </a:r>
          </a:p>
        </p:txBody>
      </p:sp>
    </p:spTree>
    <p:extLst>
      <p:ext uri="{BB962C8B-B14F-4D97-AF65-F5344CB8AC3E}">
        <p14:creationId xmlns:p14="http://schemas.microsoft.com/office/powerpoint/2010/main" val="31778934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BEA753D-B904-A8A8-5160-4EA30C20BE57}"/>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9C7404D0-5E9E-093E-B8C3-872006647D71}"/>
              </a:ext>
            </a:extLst>
          </p:cNvPr>
          <p:cNvSpPr txBox="1"/>
          <p:nvPr>
            <p:custDataLst>
              <p:tags r:id="rId1"/>
            </p:custDataLst>
          </p:nvPr>
        </p:nvSpPr>
        <p:spPr>
          <a:xfrm>
            <a:off x="2059997" y="747000"/>
            <a:ext cx="8072005" cy="400110"/>
          </a:xfrm>
          <a:prstGeom prst="rect">
            <a:avLst/>
          </a:prstGeom>
          <a:noFill/>
        </p:spPr>
        <p:txBody>
          <a:bodyPr wrap="square" lIns="91440" tIns="45720" rIns="91440" bIns="45720" rtlCol="0" anchor="t">
            <a:spAutoFit/>
          </a:bodyPr>
          <a:lstStyle/>
          <a:p>
            <a:pPr algn="ctr"/>
            <a:r>
              <a:rPr lang="fr-FR" sz="2000" b="1" dirty="0">
                <a:solidFill>
                  <a:srgbClr val="0055A5"/>
                </a:solidFill>
                <a:latin typeface="Verdana"/>
                <a:ea typeface="Verdana"/>
              </a:rPr>
              <a:t>Autres facteurs de réussite</a:t>
            </a:r>
          </a:p>
        </p:txBody>
      </p:sp>
      <p:sp>
        <p:nvSpPr>
          <p:cNvPr id="4" name="TextBox 3">
            <a:extLst>
              <a:ext uri="{FF2B5EF4-FFF2-40B4-BE49-F238E27FC236}">
                <a16:creationId xmlns:a16="http://schemas.microsoft.com/office/drawing/2014/main" id="{B250C758-53ED-BC44-167A-E5D34BC52CA1}"/>
              </a:ext>
            </a:extLst>
          </p:cNvPr>
          <p:cNvSpPr txBox="1"/>
          <p:nvPr>
            <p:custDataLst>
              <p:tags r:id="rId2"/>
            </p:custDataLst>
          </p:nvPr>
        </p:nvSpPr>
        <p:spPr>
          <a:xfrm>
            <a:off x="1598645" y="1438354"/>
            <a:ext cx="900000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l">
              <a:spcBef>
                <a:spcPts val="600"/>
              </a:spcBef>
              <a:spcAft>
                <a:spcPts val="600"/>
              </a:spcAft>
              <a:buFont typeface="Arial" panose="020B0604020202020204" pitchFamily="34" charset="0"/>
              <a:buChar char="•"/>
            </a:pPr>
            <a:r>
              <a:rPr lang="fr-FR" sz="2000" dirty="0">
                <a:latin typeface="Verdana"/>
                <a:ea typeface="Verdana"/>
              </a:rPr>
              <a:t>Légitimité</a:t>
            </a:r>
          </a:p>
          <a:p>
            <a:pPr marL="342900" indent="-342900" algn="l">
              <a:spcBef>
                <a:spcPts val="600"/>
              </a:spcBef>
              <a:spcAft>
                <a:spcPts val="600"/>
              </a:spcAft>
              <a:buFont typeface="Arial" panose="020B0604020202020204" pitchFamily="34" charset="0"/>
              <a:buChar char="•"/>
            </a:pPr>
            <a:r>
              <a:rPr lang="fr-FR" sz="2000" dirty="0">
                <a:latin typeface="Verdana"/>
                <a:ea typeface="Verdana"/>
              </a:rPr>
              <a:t>Crédibilité</a:t>
            </a:r>
          </a:p>
          <a:p>
            <a:pPr marL="342900" indent="-342900">
              <a:spcBef>
                <a:spcPts val="600"/>
              </a:spcBef>
              <a:spcAft>
                <a:spcPts val="600"/>
              </a:spcAft>
              <a:buFont typeface="Arial" panose="020B0604020202020204" pitchFamily="34" charset="0"/>
              <a:buChar char="•"/>
            </a:pPr>
            <a:r>
              <a:rPr lang="fr-FR" sz="2000" dirty="0">
                <a:latin typeface="Verdana"/>
                <a:ea typeface="Verdana"/>
              </a:rPr>
              <a:t>Promotion de l’appropriation nationale et locale</a:t>
            </a:r>
          </a:p>
        </p:txBody>
      </p:sp>
      <p:pic>
        <p:nvPicPr>
          <p:cNvPr id="5" name="Picture 4">
            <a:extLst>
              <a:ext uri="{FF2B5EF4-FFF2-40B4-BE49-F238E27FC236}">
                <a16:creationId xmlns:a16="http://schemas.microsoft.com/office/drawing/2014/main" id="{383B3724-96CA-3AC0-17DB-6F29D47856AA}"/>
              </a:ext>
            </a:extLst>
          </p:cNvPr>
          <p:cNvPicPr>
            <a:picLocks noChangeAspect="1"/>
          </p:cNvPicPr>
          <p:nvPr>
            <p:custDataLst>
              <p:tags r:id="rId3"/>
            </p:custDataLst>
          </p:nvPr>
        </p:nvPicPr>
        <p:blipFill>
          <a:blip r:embed="rId5"/>
          <a:stretch>
            <a:fillRect/>
          </a:stretch>
        </p:blipFill>
        <p:spPr>
          <a:xfrm>
            <a:off x="3282204" y="3231000"/>
            <a:ext cx="5627589" cy="2880000"/>
          </a:xfrm>
          <a:prstGeom prst="rect">
            <a:avLst/>
          </a:prstGeom>
        </p:spPr>
      </p:pic>
    </p:spTree>
    <p:extLst>
      <p:ext uri="{BB962C8B-B14F-4D97-AF65-F5344CB8AC3E}">
        <p14:creationId xmlns:p14="http://schemas.microsoft.com/office/powerpoint/2010/main" val="8736983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1"/>
</p:tagLst>
</file>

<file path=ppt/tags/tag11.xml><?xml version="1.0" encoding="utf-8"?>
<p:tagLst xmlns:a="http://schemas.openxmlformats.org/drawingml/2006/main" xmlns:r="http://schemas.openxmlformats.org/officeDocument/2006/relationships" xmlns:p="http://schemas.openxmlformats.org/presentationml/2006/main">
  <p:tag name="NUM" val="2"/>
</p:tagLst>
</file>

<file path=ppt/tags/tag12.xml><?xml version="1.0" encoding="utf-8"?>
<p:tagLst xmlns:a="http://schemas.openxmlformats.org/drawingml/2006/main" xmlns:r="http://schemas.openxmlformats.org/officeDocument/2006/relationships" xmlns:p="http://schemas.openxmlformats.org/presentationml/2006/main">
  <p:tag name="NUM" val="1"/>
</p:tagLst>
</file>

<file path=ppt/tags/tag13.xml><?xml version="1.0" encoding="utf-8"?>
<p:tagLst xmlns:a="http://schemas.openxmlformats.org/drawingml/2006/main" xmlns:r="http://schemas.openxmlformats.org/officeDocument/2006/relationships" xmlns:p="http://schemas.openxmlformats.org/presentationml/2006/main">
  <p:tag name="NUM" val="2"/>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1"/>
</p:tagLst>
</file>

<file path=ppt/tags/tag18.xml><?xml version="1.0" encoding="utf-8"?>
<p:tagLst xmlns:a="http://schemas.openxmlformats.org/drawingml/2006/main" xmlns:r="http://schemas.openxmlformats.org/officeDocument/2006/relationships" xmlns:p="http://schemas.openxmlformats.org/presentationml/2006/main">
  <p:tag name="NUM" val="2"/>
</p:tagLst>
</file>

<file path=ppt/tags/tag19.xml><?xml version="1.0" encoding="utf-8"?>
<p:tagLst xmlns:a="http://schemas.openxmlformats.org/drawingml/2006/main" xmlns:r="http://schemas.openxmlformats.org/officeDocument/2006/relationships" xmlns:p="http://schemas.openxmlformats.org/presentationml/2006/main">
  <p:tag name="NUM" val="1"/>
</p:tagLst>
</file>

<file path=ppt/tags/tag2.xml><?xml version="1.0" encoding="utf-8"?>
<p:tagLst xmlns:a="http://schemas.openxmlformats.org/drawingml/2006/main" xmlns:r="http://schemas.openxmlformats.org/officeDocument/2006/relationships" xmlns:p="http://schemas.openxmlformats.org/presentationml/2006/main">
  <p:tag name="NUM" val="1"/>
</p:tagLst>
</file>

<file path=ppt/tags/tag20.xml><?xml version="1.0" encoding="utf-8"?>
<p:tagLst xmlns:a="http://schemas.openxmlformats.org/drawingml/2006/main" xmlns:r="http://schemas.openxmlformats.org/officeDocument/2006/relationships" xmlns:p="http://schemas.openxmlformats.org/presentationml/2006/main">
  <p:tag name="NUM" val="2"/>
</p:tagLst>
</file>

<file path=ppt/tags/tag21.xml><?xml version="1.0" encoding="utf-8"?>
<p:tagLst xmlns:a="http://schemas.openxmlformats.org/drawingml/2006/main" xmlns:r="http://schemas.openxmlformats.org/officeDocument/2006/relationships" xmlns:p="http://schemas.openxmlformats.org/presentationml/2006/main">
  <p:tag name="NUM" val="1"/>
</p:tagLst>
</file>

<file path=ppt/tags/tag22.xml><?xml version="1.0" encoding="utf-8"?>
<p:tagLst xmlns:a="http://schemas.openxmlformats.org/drawingml/2006/main" xmlns:r="http://schemas.openxmlformats.org/officeDocument/2006/relationships" xmlns:p="http://schemas.openxmlformats.org/presentationml/2006/main">
  <p:tag name="NUM" val="2"/>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2"/>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4.xml><?xml version="1.0" encoding="utf-8"?>
<p:tagLst xmlns:a="http://schemas.openxmlformats.org/drawingml/2006/main" xmlns:r="http://schemas.openxmlformats.org/officeDocument/2006/relationships" xmlns:p="http://schemas.openxmlformats.org/presentationml/2006/main">
  <p:tag name="NUM" val="1"/>
</p:tagLst>
</file>

<file path=ppt/tags/tag5.xml><?xml version="1.0" encoding="utf-8"?>
<p:tagLst xmlns:a="http://schemas.openxmlformats.org/drawingml/2006/main" xmlns:r="http://schemas.openxmlformats.org/officeDocument/2006/relationships" xmlns:p="http://schemas.openxmlformats.org/presentationml/2006/main">
  <p:tag name="NUM" val="2"/>
</p:tagLst>
</file>

<file path=ppt/tags/tag6.xml><?xml version="1.0" encoding="utf-8"?>
<p:tagLst xmlns:a="http://schemas.openxmlformats.org/drawingml/2006/main" xmlns:r="http://schemas.openxmlformats.org/officeDocument/2006/relationships" xmlns:p="http://schemas.openxmlformats.org/presentationml/2006/main">
  <p:tag name="NUM" val="3"/>
</p:tagLst>
</file>

<file path=ppt/tags/tag7.xml><?xml version="1.0" encoding="utf-8"?>
<p:tagLst xmlns:a="http://schemas.openxmlformats.org/drawingml/2006/main" xmlns:r="http://schemas.openxmlformats.org/officeDocument/2006/relationships" xmlns:p="http://schemas.openxmlformats.org/presentationml/2006/main">
  <p:tag name="NUM" val="1"/>
</p:tagLst>
</file>

<file path=ppt/tags/tag8.xml><?xml version="1.0" encoding="utf-8"?>
<p:tagLst xmlns:a="http://schemas.openxmlformats.org/drawingml/2006/main" xmlns:r="http://schemas.openxmlformats.org/officeDocument/2006/relationships" xmlns:p="http://schemas.openxmlformats.org/presentationml/2006/main">
  <p:tag name="NUM" val="1"/>
</p:tagLst>
</file>

<file path=ppt/tags/tag9.xml><?xml version="1.0" encoding="utf-8"?>
<p:tagLst xmlns:a="http://schemas.openxmlformats.org/drawingml/2006/main" xmlns:r="http://schemas.openxmlformats.org/officeDocument/2006/relationships" xmlns:p="http://schemas.openxmlformats.org/presentationml/2006/main">
  <p:tag name="NUM" val="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52591365DD56D4D8750E674CD62EF32" ma:contentTypeVersion="23" ma:contentTypeDescription="Create a new document." ma:contentTypeScope="" ma:versionID="cb13b2ccf3ff550db0c30d0bf35d4c0f">
  <xsd:schema xmlns:xsd="http://www.w3.org/2001/XMLSchema" xmlns:xs="http://www.w3.org/2001/XMLSchema" xmlns:p="http://schemas.microsoft.com/office/2006/metadata/properties" xmlns:ns2="ffaef953-2cda-4d9d-b070-85228d2d3b5f" xmlns:ns3="756f3f7a-cc20-4157-bc78-ddc9769d8db6" xmlns:ns4="985ec44e-1bab-4c0b-9df0-6ba128686fc9" targetNamespace="http://schemas.microsoft.com/office/2006/metadata/properties" ma:root="true" ma:fieldsID="86e953e7722f0059faeeaa7490a364c2" ns2:_="" ns3:_="" ns4:_="">
    <xsd:import namespace="ffaef953-2cda-4d9d-b070-85228d2d3b5f"/>
    <xsd:import namespace="756f3f7a-cc20-4157-bc78-ddc9769d8db6"/>
    <xsd:import namespace="985ec44e-1bab-4c0b-9df0-6ba128686fc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_x0023_"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2:_Flow_SignoffStatus" minOccurs="0"/>
                <xsd:element ref="ns2:MediaLengthInSeconds" minOccurs="0"/>
                <xsd:element ref="ns4:TaxCatchAll" minOccurs="0"/>
                <xsd:element ref="ns2:lcf76f155ced4ddcb4097134ff3c332f"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faef953-2cda-4d9d-b070-85228d2d3b5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x0023_" ma:index="12" nillable="true" ma:displayName="#" ma:format="Dropdown" ma:internalName="_x0023_" ma:percentage="FALSE">
      <xsd:simpleType>
        <xsd:restriction base="dms:Number"/>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_Flow_SignoffStatus" ma:index="21" nillable="true" ma:displayName="Sign-off status" ma:internalName="Sign_x002d_off_x0020_status">
      <xsd:simpleType>
        <xsd:restriction base="dms:Text"/>
      </xsd:simpleType>
    </xsd:element>
    <xsd:element name="MediaLengthInSeconds" ma:index="22"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78175662-8596-484a-92c7-351d01561e2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6"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7" nillable="true" ma:displayName="MediaServiceSearchProperties" ma:hidden="true" ma:internalName="MediaServiceSearchProperties" ma:readOnly="true">
      <xsd:simpleType>
        <xsd:restriction base="dms:Note"/>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56f3f7a-cc20-4157-bc78-ddc9769d8db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85ec44e-1bab-4c0b-9df0-6ba128686fc9"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d48d4a9f-cfb2-42af-b391-1b84484739eb}" ma:internalName="TaxCatchAll" ma:showField="CatchAllData" ma:web="756f3f7a-cc20-4157-bc78-ddc9769d8db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faef953-2cda-4d9d-b070-85228d2d3b5f">
      <Terms xmlns="http://schemas.microsoft.com/office/infopath/2007/PartnerControls"/>
    </lcf76f155ced4ddcb4097134ff3c332f>
    <TaxCatchAll xmlns="985ec44e-1bab-4c0b-9df0-6ba128686fc9" xsi:nil="true"/>
    <SharedWithUsers xmlns="756f3f7a-cc20-4157-bc78-ddc9769d8db6">
      <UserInfo>
        <DisplayName/>
        <AccountId xsi:nil="true"/>
        <AccountType/>
      </UserInfo>
    </SharedWithUsers>
    <_Flow_SignoffStatus xmlns="ffaef953-2cda-4d9d-b070-85228d2d3b5f" xsi:nil="true"/>
    <_x0023_ xmlns="ffaef953-2cda-4d9d-b070-85228d2d3b5f" xsi:nil="true"/>
  </documentManagement>
</p:properties>
</file>

<file path=customXml/itemProps1.xml><?xml version="1.0" encoding="utf-8"?>
<ds:datastoreItem xmlns:ds="http://schemas.openxmlformats.org/officeDocument/2006/customXml" ds:itemID="{A303FE1A-4380-4A9F-A9D4-676E2EDC6DAA}"/>
</file>

<file path=customXml/itemProps2.xml><?xml version="1.0" encoding="utf-8"?>
<ds:datastoreItem xmlns:ds="http://schemas.openxmlformats.org/officeDocument/2006/customXml" ds:itemID="{883906A3-39D1-4884-A96C-63D1043103C5}">
  <ds:schemaRefs>
    <ds:schemaRef ds:uri="http://schemas.microsoft.com/sharepoint/v3/contenttype/forms"/>
  </ds:schemaRefs>
</ds:datastoreItem>
</file>

<file path=customXml/itemProps3.xml><?xml version="1.0" encoding="utf-8"?>
<ds:datastoreItem xmlns:ds="http://schemas.openxmlformats.org/officeDocument/2006/customXml" ds:itemID="{60689EA7-CE69-4D4F-8F10-39209AC0F36C}">
  <ds:schemaRefs>
    <ds:schemaRef ds:uri="http://schemas.microsoft.com/office/infopath/2007/PartnerControls"/>
    <ds:schemaRef ds:uri="http://purl.org/dc/dcmitype/"/>
    <ds:schemaRef ds:uri="http://schemas.microsoft.com/office/2006/documentManagement/types"/>
    <ds:schemaRef ds:uri="http://www.w3.org/XML/1998/namespace"/>
    <ds:schemaRef ds:uri="2286246c-fc21-4ee8-a407-068ba74e6317"/>
    <ds:schemaRef ds:uri="http://purl.org/dc/elements/1.1/"/>
    <ds:schemaRef ds:uri="http://schemas.openxmlformats.org/package/2006/metadata/core-properties"/>
    <ds:schemaRef ds:uri="28943420-3cce-465e-a204-04bce5f1b343"/>
    <ds:schemaRef ds:uri="http://schemas.microsoft.com/office/2006/metadata/properties"/>
    <ds:schemaRef ds:uri="http://purl.org/dc/terms/"/>
    <ds:schemaRef ds:uri="ffaef953-2cda-4d9d-b070-85228d2d3b5f"/>
    <ds:schemaRef ds:uri="985ec44e-1bab-4c0b-9df0-6ba128686fc9"/>
    <ds:schemaRef ds:uri="756f3f7a-cc20-4157-bc78-ddc9769d8db6"/>
  </ds:schemaRefs>
</ds:datastoreItem>
</file>

<file path=docMetadata/LabelInfo.xml><?xml version="1.0" encoding="utf-8"?>
<clbl:labelList xmlns:clbl="http://schemas.microsoft.com/office/2020/mipLabelMetadata">
  <clbl:label id="{8b77875e-5908-45a0-9cb4-dec9ae074618}" enabled="1" method="Privileged" siteId="{0f9e35db-544f-4f60-bdcc-5ea416e6dc70}" contentBits="0" removed="0"/>
</clbl:labelList>
</file>

<file path=docProps/app.xml><?xml version="1.0" encoding="utf-8"?>
<Properties xmlns="http://schemas.openxmlformats.org/officeDocument/2006/extended-properties" xmlns:vt="http://schemas.openxmlformats.org/officeDocument/2006/docPropsVTypes">
  <Template/>
  <TotalTime>0</TotalTime>
  <Words>811</Words>
  <Application>Microsoft Office PowerPoint</Application>
  <PresentationFormat>Widescreen</PresentationFormat>
  <Paragraphs>78</Paragraphs>
  <Slides>14</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Century Gothic</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VOVF</dc:creator>
  <cp:lastModifiedBy>VOVF</cp:lastModifiedBy>
  <cp:revision>45</cp:revision>
  <dcterms:created xsi:type="dcterms:W3CDTF">2023-10-04T18:52:03Z</dcterms:created>
  <dcterms:modified xsi:type="dcterms:W3CDTF">2025-11-01T15:55:27Z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0x010100E52591365DD56D4D8750E674CD62EF32</vt:lpwstr>
  </property>
  <property fmtid="{D5CDD505-2E9C-101B-9397-08002B2CF9AE}" pid="3" name="MediaServiceImageTags">
    <vt:lpwstr/>
  </property>
  <property fmtid="{D5CDD505-2E9C-101B-9397-08002B2CF9AE}" pid="4" name="Order">
    <vt:r8>50230500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ies>
</file>